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imes New Roman Bold" charset="1" panose="02030802070405020303"/>
      <p:regular r:id="rId23"/>
    </p:embeddedFont>
    <p:embeddedFont>
      <p:font typeface="Arial Unicode" charset="1" panose="020B0604020202020204"/>
      <p:regular r:id="rId24"/>
    </p:embeddedFont>
    <p:embeddedFont>
      <p:font typeface="Roca One" charset="1" panose="00000500000000000000"/>
      <p:regular r:id="rId25"/>
    </p:embeddedFont>
    <p:embeddedFont>
      <p:font typeface="Times New Roman" charset="1" panose="02030502070405020303"/>
      <p:regular r:id="rId26"/>
    </p:embeddedFont>
    <p:embeddedFont>
      <p:font typeface="Arial Unicode Bold" charset="1" panose="020B0704020202020204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39308" y="-6056639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437839" y="2658545"/>
            <a:ext cx="20596687" cy="248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9817" spc="-618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Real-life Applications of </a:t>
            </a:r>
          </a:p>
          <a:p>
            <a:pPr algn="l">
              <a:lnSpc>
                <a:spcPts val="8639"/>
              </a:lnSpc>
            </a:pPr>
            <a:r>
              <a:rPr lang="en-US" sz="9817" spc="-618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Poission Equation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9360" y="1658160"/>
            <a:ext cx="7126292" cy="31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MA-220 PARTIAL DIFFRENTIAL EQUATION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39308" y="7312613"/>
            <a:ext cx="5549340" cy="108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903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Presented By : </a:t>
            </a:r>
          </a:p>
          <a:p>
            <a:pPr algn="ctr">
              <a:lnSpc>
                <a:spcPts val="2816"/>
              </a:lnSpc>
            </a:pPr>
            <a:r>
              <a:rPr lang="en-US" sz="2903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1) Parth Modi (B23499)</a:t>
            </a:r>
          </a:p>
          <a:p>
            <a:pPr algn="ctr">
              <a:lnSpc>
                <a:spcPts val="2816"/>
              </a:lnSpc>
            </a:pPr>
            <a:r>
              <a:rPr lang="en-US" sz="2903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2) Arendra Kumar (B23394)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435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02042" y="-380931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4617" y="4772025"/>
            <a:ext cx="17818765" cy="3978349"/>
          </a:xfrm>
          <a:custGeom>
            <a:avLst/>
            <a:gdLst/>
            <a:ahLst/>
            <a:cxnLst/>
            <a:rect r="r" b="b" t="t" l="l"/>
            <a:pathLst>
              <a:path h="3978349" w="17818765">
                <a:moveTo>
                  <a:pt x="0" y="0"/>
                </a:moveTo>
                <a:lnTo>
                  <a:pt x="17818766" y="0"/>
                </a:lnTo>
                <a:lnTo>
                  <a:pt x="17818766" y="3978349"/>
                </a:lnTo>
                <a:lnTo>
                  <a:pt x="0" y="3978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5" r="0" b="-248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2082" y="264227"/>
            <a:ext cx="7255679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3999" spc="-251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Let’s move  on to the implementation...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1791" y="1363633"/>
            <a:ext cx="17024683" cy="101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2"/>
              </a:lnSpc>
            </a:pPr>
            <a:r>
              <a:rPr lang="en-US" sz="8400" spc="-5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Pyramids Reconstruction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19922" y="3240248"/>
            <a:ext cx="10167014" cy="73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8"/>
              </a:lnSpc>
            </a:pPr>
            <a:r>
              <a:rPr lang="en-US" sz="5305" spc="-33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Step-1 : Constructing Gaussian Pyramid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435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02042" y="-380931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3383" y="2232563"/>
            <a:ext cx="5967171" cy="5967171"/>
          </a:xfrm>
          <a:custGeom>
            <a:avLst/>
            <a:gdLst/>
            <a:ahLst/>
            <a:cxnLst/>
            <a:rect r="r" b="b" t="t" l="l"/>
            <a:pathLst>
              <a:path h="5967171" w="5967171">
                <a:moveTo>
                  <a:pt x="0" y="0"/>
                </a:moveTo>
                <a:lnTo>
                  <a:pt x="5967172" y="0"/>
                </a:lnTo>
                <a:lnTo>
                  <a:pt x="5967172" y="5967171"/>
                </a:lnTo>
                <a:lnTo>
                  <a:pt x="0" y="596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74704" y="2232563"/>
            <a:ext cx="5647760" cy="5967171"/>
          </a:xfrm>
          <a:custGeom>
            <a:avLst/>
            <a:gdLst/>
            <a:ahLst/>
            <a:cxnLst/>
            <a:rect r="r" b="b" t="t" l="l"/>
            <a:pathLst>
              <a:path h="5967171" w="5647760">
                <a:moveTo>
                  <a:pt x="0" y="0"/>
                </a:moveTo>
                <a:lnTo>
                  <a:pt x="5647761" y="0"/>
                </a:lnTo>
                <a:lnTo>
                  <a:pt x="5647761" y="5967171"/>
                </a:lnTo>
                <a:lnTo>
                  <a:pt x="0" y="5967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86615" y="2232563"/>
            <a:ext cx="5647760" cy="5967171"/>
          </a:xfrm>
          <a:custGeom>
            <a:avLst/>
            <a:gdLst/>
            <a:ahLst/>
            <a:cxnLst/>
            <a:rect r="r" b="b" t="t" l="l"/>
            <a:pathLst>
              <a:path h="5967171" w="5647760">
                <a:moveTo>
                  <a:pt x="0" y="0"/>
                </a:moveTo>
                <a:lnTo>
                  <a:pt x="5647760" y="0"/>
                </a:lnTo>
                <a:lnTo>
                  <a:pt x="5647760" y="5967171"/>
                </a:lnTo>
                <a:lnTo>
                  <a:pt x="0" y="5967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93053" y="468832"/>
            <a:ext cx="10167014" cy="73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8"/>
              </a:lnSpc>
            </a:pPr>
            <a:r>
              <a:rPr lang="en-US" sz="5305" spc="-33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does this construction changed 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435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02042" y="-380931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4650139"/>
            <a:ext cx="22239875" cy="4692699"/>
          </a:xfrm>
          <a:custGeom>
            <a:avLst/>
            <a:gdLst/>
            <a:ahLst/>
            <a:cxnLst/>
            <a:rect r="r" b="b" t="t" l="l"/>
            <a:pathLst>
              <a:path h="4692699" w="22239875">
                <a:moveTo>
                  <a:pt x="0" y="0"/>
                </a:moveTo>
                <a:lnTo>
                  <a:pt x="22239875" y="0"/>
                </a:lnTo>
                <a:lnTo>
                  <a:pt x="22239875" y="4692700"/>
                </a:lnTo>
                <a:lnTo>
                  <a:pt x="0" y="469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6" r="-2223" b="-1133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01791" y="648462"/>
            <a:ext cx="17024683" cy="101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2"/>
              </a:lnSpc>
            </a:pPr>
            <a:r>
              <a:rPr lang="en-US" sz="8400" spc="-5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Pyramids Reconstruction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60493" y="2216410"/>
            <a:ext cx="10167014" cy="73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8"/>
              </a:lnSpc>
            </a:pPr>
            <a:r>
              <a:rPr lang="en-US" sz="5305" spc="-33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Step-2 : Constructing Laplacian Pyramid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435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02042" y="-380931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31659" y="2901342"/>
            <a:ext cx="6126518" cy="6356958"/>
          </a:xfrm>
          <a:custGeom>
            <a:avLst/>
            <a:gdLst/>
            <a:ahLst/>
            <a:cxnLst/>
            <a:rect r="r" b="b" t="t" l="l"/>
            <a:pathLst>
              <a:path h="6356958" w="6126518">
                <a:moveTo>
                  <a:pt x="0" y="0"/>
                </a:moveTo>
                <a:lnTo>
                  <a:pt x="6126518" y="0"/>
                </a:lnTo>
                <a:lnTo>
                  <a:pt x="61265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39573" y="2901342"/>
            <a:ext cx="7189743" cy="6473752"/>
          </a:xfrm>
          <a:custGeom>
            <a:avLst/>
            <a:gdLst/>
            <a:ahLst/>
            <a:cxnLst/>
            <a:rect r="r" b="b" t="t" l="l"/>
            <a:pathLst>
              <a:path h="6473752" w="7189743">
                <a:moveTo>
                  <a:pt x="0" y="0"/>
                </a:moveTo>
                <a:lnTo>
                  <a:pt x="7189743" y="0"/>
                </a:lnTo>
                <a:lnTo>
                  <a:pt x="7189743" y="6473752"/>
                </a:lnTo>
                <a:lnTo>
                  <a:pt x="0" y="6473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1659" y="648462"/>
            <a:ext cx="7005698" cy="195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2"/>
              </a:lnSpc>
            </a:pPr>
            <a:r>
              <a:rPr lang="en-US" sz="8400" spc="-5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Mask Construction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0889" y="648462"/>
            <a:ext cx="8907111" cy="195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2"/>
              </a:lnSpc>
            </a:pPr>
            <a:r>
              <a:rPr lang="en-US" sz="8400" spc="-5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Position the source image on target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6994853" y="5957169"/>
            <a:ext cx="2638424" cy="0"/>
          </a:xfrm>
          <a:prstGeom prst="line">
            <a:avLst/>
          </a:prstGeom>
          <a:ln cap="flat" w="2571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9041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02042" y="-380931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7888" y="2168556"/>
            <a:ext cx="7005698" cy="491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2"/>
              </a:lnSpc>
            </a:pPr>
            <a:r>
              <a:rPr lang="en-US" sz="8400" spc="-52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Now, Apply the Poisson Blend </a:t>
            </a:r>
          </a:p>
          <a:p>
            <a:pPr algn="l">
              <a:lnSpc>
                <a:spcPts val="7392"/>
              </a:lnSpc>
            </a:pPr>
            <a:r>
              <a:rPr lang="en-US" sz="8400" spc="-52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Technique to find new pixels in the target region.....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0288" y="8490479"/>
            <a:ext cx="7005698" cy="121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1"/>
              </a:lnSpc>
            </a:pPr>
            <a:r>
              <a:rPr lang="en-US" sz="3399" spc="-214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Solve the Poisson equation to find new pixel values in the target region that match these gradients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435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02042" y="-380931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008301" y="0"/>
            <a:ext cx="12918173" cy="11250999"/>
          </a:xfrm>
          <a:custGeom>
            <a:avLst/>
            <a:gdLst/>
            <a:ahLst/>
            <a:cxnLst/>
            <a:rect r="r" b="b" t="t" l="l"/>
            <a:pathLst>
              <a:path h="11250999" w="12918173">
                <a:moveTo>
                  <a:pt x="0" y="0"/>
                </a:moveTo>
                <a:lnTo>
                  <a:pt x="12918173" y="0"/>
                </a:lnTo>
                <a:lnTo>
                  <a:pt x="12918173" y="11250999"/>
                </a:lnTo>
                <a:lnTo>
                  <a:pt x="0" y="11250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09" r="0" b="-740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6036" y="3338657"/>
            <a:ext cx="7005698" cy="304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2"/>
              </a:lnSpc>
            </a:pPr>
            <a:r>
              <a:rPr lang="en-US" sz="8400" spc="-52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See </a:t>
            </a:r>
          </a:p>
          <a:p>
            <a:pPr algn="l">
              <a:lnSpc>
                <a:spcPts val="7392"/>
              </a:lnSpc>
            </a:pPr>
            <a:r>
              <a:rPr lang="en-US" sz="8400" spc="-52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</a:t>
            </a:r>
          </a:p>
          <a:p>
            <a:pPr algn="l">
              <a:lnSpc>
                <a:spcPts val="7392"/>
              </a:lnSpc>
            </a:pPr>
            <a:r>
              <a:rPr lang="en-US" sz="8400" spc="-52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Magic...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7644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340796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7207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7278" y="2105450"/>
            <a:ext cx="742621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Intuition...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278" y="4578230"/>
            <a:ext cx="8192902" cy="263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3"/>
              </a:lnSpc>
            </a:pPr>
            <a:r>
              <a:rPr lang="en-US" sz="400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Poisson editing preserves "how things change" (gradients) rather than "what they are" (pixel values), which is kinda its advantage and disadvantage as well.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1980" y="4087569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063769" y="4039944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129801" y="4270564"/>
            <a:ext cx="742621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6468" y="-1214032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53126" y="1843863"/>
            <a:ext cx="4181748" cy="92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b="true" sz="6564" spc="-41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23804" y="4272680"/>
            <a:ext cx="8040392" cy="870820"/>
            <a:chOff x="0" y="0"/>
            <a:chExt cx="10720523" cy="116109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35205" y="0"/>
              <a:ext cx="9685318" cy="105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6"/>
                </a:lnSpc>
              </a:pPr>
              <a:r>
                <a:rPr lang="en-US" sz="2903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Solving 2D Poisson Equation with Point Singularities Using PINNs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27268"/>
              <a:ext cx="676025" cy="933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1"/>
                </a:lnSpc>
              </a:pPr>
              <a:r>
                <a:rPr lang="en-US" sz="51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123804" y="5992001"/>
            <a:ext cx="8040392" cy="811512"/>
            <a:chOff x="0" y="0"/>
            <a:chExt cx="10720523" cy="108201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35205" y="0"/>
              <a:ext cx="9685318" cy="58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6"/>
                </a:lnSpc>
              </a:pPr>
              <a:r>
                <a:rPr lang="en-US" sz="2903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Poisson Image Editing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232" y="1905549"/>
            <a:ext cx="10998224" cy="6883872"/>
            <a:chOff x="0" y="0"/>
            <a:chExt cx="2896652" cy="18130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6652" cy="1813036"/>
            </a:xfrm>
            <a:custGeom>
              <a:avLst/>
              <a:gdLst/>
              <a:ahLst/>
              <a:cxnLst/>
              <a:rect r="r" b="b" t="t" l="l"/>
              <a:pathLst>
                <a:path h="1813036" w="2896652">
                  <a:moveTo>
                    <a:pt x="35900" y="0"/>
                  </a:moveTo>
                  <a:lnTo>
                    <a:pt x="2860752" y="0"/>
                  </a:lnTo>
                  <a:cubicBezTo>
                    <a:pt x="2870273" y="0"/>
                    <a:pt x="2879404" y="3782"/>
                    <a:pt x="2886137" y="10515"/>
                  </a:cubicBezTo>
                  <a:cubicBezTo>
                    <a:pt x="2892869" y="17247"/>
                    <a:pt x="2896652" y="26379"/>
                    <a:pt x="2896652" y="35900"/>
                  </a:cubicBezTo>
                  <a:lnTo>
                    <a:pt x="2896652" y="1777136"/>
                  </a:lnTo>
                  <a:cubicBezTo>
                    <a:pt x="2896652" y="1786657"/>
                    <a:pt x="2892869" y="1795789"/>
                    <a:pt x="2886137" y="1802521"/>
                  </a:cubicBezTo>
                  <a:cubicBezTo>
                    <a:pt x="2879404" y="1809254"/>
                    <a:pt x="2870273" y="1813036"/>
                    <a:pt x="2860752" y="1813036"/>
                  </a:cubicBezTo>
                  <a:lnTo>
                    <a:pt x="35900" y="1813036"/>
                  </a:lnTo>
                  <a:cubicBezTo>
                    <a:pt x="26379" y="1813036"/>
                    <a:pt x="17247" y="1809254"/>
                    <a:pt x="10515" y="1802521"/>
                  </a:cubicBezTo>
                  <a:cubicBezTo>
                    <a:pt x="3782" y="1795789"/>
                    <a:pt x="0" y="1786657"/>
                    <a:pt x="0" y="1777136"/>
                  </a:cubicBezTo>
                  <a:lnTo>
                    <a:pt x="0" y="35900"/>
                  </a:lnTo>
                  <a:cubicBezTo>
                    <a:pt x="0" y="26379"/>
                    <a:pt x="3782" y="17247"/>
                    <a:pt x="10515" y="10515"/>
                  </a:cubicBezTo>
                  <a:cubicBezTo>
                    <a:pt x="17247" y="3782"/>
                    <a:pt x="26379" y="0"/>
                    <a:pt x="359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6652" cy="1851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8403" y="2314261"/>
            <a:ext cx="10763053" cy="6066448"/>
          </a:xfrm>
          <a:custGeom>
            <a:avLst/>
            <a:gdLst/>
            <a:ahLst/>
            <a:cxnLst/>
            <a:rect r="r" b="b" t="t" l="l"/>
            <a:pathLst>
              <a:path h="6066448" w="10763053">
                <a:moveTo>
                  <a:pt x="0" y="0"/>
                </a:moveTo>
                <a:lnTo>
                  <a:pt x="10763054" y="0"/>
                </a:lnTo>
                <a:lnTo>
                  <a:pt x="10763054" y="6066448"/>
                </a:lnTo>
                <a:lnTo>
                  <a:pt x="0" y="6066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8087" y="582334"/>
            <a:ext cx="10998224" cy="120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2"/>
              </a:lnSpc>
            </a:pPr>
            <a:r>
              <a:rPr lang="en-US" sz="10013" spc="-63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46929" y="4370561"/>
            <a:ext cx="6408275" cy="417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197" indent="-237099" lvl="1">
              <a:lnSpc>
                <a:spcPts val="3074"/>
              </a:lnSpc>
              <a:buFont typeface="Arial"/>
              <a:buChar char="•"/>
            </a:pPr>
            <a:r>
              <a:rPr lang="en-US" sz="21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</a:t>
            </a:r>
            <a:r>
              <a:rPr lang="en-US" sz="21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 PINN to solve the 2D Poisson equation with point charge singularities.</a:t>
            </a:r>
          </a:p>
          <a:p>
            <a:pPr algn="just" marL="474197" indent="-237099" lvl="1">
              <a:lnSpc>
                <a:spcPts val="3074"/>
              </a:lnSpc>
              <a:buFont typeface="Arial"/>
              <a:buChar char="•"/>
            </a:pPr>
            <a:r>
              <a:rPr lang="en-US" sz="21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Compare the PINN solution with the analytical solution</a:t>
            </a:r>
          </a:p>
          <a:p>
            <a:pPr algn="just" marL="474197" indent="-237099" lvl="1">
              <a:lnSpc>
                <a:spcPts val="3074"/>
              </a:lnSpc>
              <a:buFont typeface="Arial"/>
              <a:buChar char="•"/>
            </a:pPr>
            <a:r>
              <a:rPr lang="en-US" sz="21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Visualize the electric potential and electric field.</a:t>
            </a:r>
          </a:p>
          <a:p>
            <a:pPr algn="just" marL="474197" indent="-237099" lvl="1">
              <a:lnSpc>
                <a:spcPts val="3074"/>
              </a:lnSpc>
              <a:buFont typeface="Arial"/>
              <a:buChar char="•"/>
            </a:pPr>
            <a:r>
              <a:rPr lang="en-US" sz="21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Analyze the performance of different network architectures and training strategies.</a:t>
            </a:r>
          </a:p>
          <a:p>
            <a:pPr algn="just" marL="474197" indent="-237099" lvl="1">
              <a:lnSpc>
                <a:spcPts val="3074"/>
              </a:lnSpc>
              <a:buFont typeface="Arial"/>
              <a:buChar char="•"/>
            </a:pPr>
            <a:r>
              <a:rPr lang="en-US" sz="21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Develop advanced visualization techniques for electric field and potential.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64132" y="3156037"/>
            <a:ext cx="53951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Project Objetives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10745393" y="4188604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45393" y="-551357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2548" y="2021137"/>
            <a:ext cx="14136279" cy="8047653"/>
            <a:chOff x="0" y="0"/>
            <a:chExt cx="3723135" cy="2119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23135" cy="2119547"/>
            </a:xfrm>
            <a:custGeom>
              <a:avLst/>
              <a:gdLst/>
              <a:ahLst/>
              <a:cxnLst/>
              <a:rect r="r" b="b" t="t" l="l"/>
              <a:pathLst>
                <a:path h="2119547" w="3723135">
                  <a:moveTo>
                    <a:pt x="27931" y="0"/>
                  </a:moveTo>
                  <a:lnTo>
                    <a:pt x="3695204" y="0"/>
                  </a:lnTo>
                  <a:cubicBezTo>
                    <a:pt x="3710630" y="0"/>
                    <a:pt x="3723135" y="12505"/>
                    <a:pt x="3723135" y="27931"/>
                  </a:cubicBezTo>
                  <a:lnTo>
                    <a:pt x="3723135" y="2091616"/>
                  </a:lnTo>
                  <a:cubicBezTo>
                    <a:pt x="3723135" y="2107042"/>
                    <a:pt x="3710630" y="2119547"/>
                    <a:pt x="3695204" y="2119547"/>
                  </a:cubicBezTo>
                  <a:lnTo>
                    <a:pt x="27931" y="2119547"/>
                  </a:lnTo>
                  <a:cubicBezTo>
                    <a:pt x="12505" y="2119547"/>
                    <a:pt x="0" y="2107042"/>
                    <a:pt x="0" y="2091616"/>
                  </a:cubicBezTo>
                  <a:lnTo>
                    <a:pt x="0" y="27931"/>
                  </a:lnTo>
                  <a:cubicBezTo>
                    <a:pt x="0" y="12505"/>
                    <a:pt x="12505" y="0"/>
                    <a:pt x="279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723135" cy="2157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009295" y="2177402"/>
            <a:ext cx="9621878" cy="5003376"/>
          </a:xfrm>
          <a:custGeom>
            <a:avLst/>
            <a:gdLst/>
            <a:ahLst/>
            <a:cxnLst/>
            <a:rect r="r" b="b" t="t" l="l"/>
            <a:pathLst>
              <a:path h="5003376" w="9621878">
                <a:moveTo>
                  <a:pt x="0" y="0"/>
                </a:moveTo>
                <a:lnTo>
                  <a:pt x="9621877" y="0"/>
                </a:lnTo>
                <a:lnTo>
                  <a:pt x="9621877" y="5003376"/>
                </a:lnTo>
                <a:lnTo>
                  <a:pt x="0" y="5003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84916" y="7462751"/>
            <a:ext cx="7315200" cy="1795549"/>
          </a:xfrm>
          <a:custGeom>
            <a:avLst/>
            <a:gdLst/>
            <a:ahLst/>
            <a:cxnLst/>
            <a:rect r="r" b="b" t="t" l="l"/>
            <a:pathLst>
              <a:path h="1795549" w="7315200">
                <a:moveTo>
                  <a:pt x="0" y="0"/>
                </a:moveTo>
                <a:lnTo>
                  <a:pt x="7315200" y="0"/>
                </a:lnTo>
                <a:lnTo>
                  <a:pt x="7315200" y="1795549"/>
                </a:lnTo>
                <a:lnTo>
                  <a:pt x="0" y="1795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4275" y="504871"/>
            <a:ext cx="11806897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Analytic 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63940" y="2159794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21284" y="-4006891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16239" y="1805860"/>
            <a:ext cx="13055521" cy="3337640"/>
          </a:xfrm>
          <a:custGeom>
            <a:avLst/>
            <a:gdLst/>
            <a:ahLst/>
            <a:cxnLst/>
            <a:rect r="r" b="b" t="t" l="l"/>
            <a:pathLst>
              <a:path h="3337640" w="13055521">
                <a:moveTo>
                  <a:pt x="0" y="0"/>
                </a:moveTo>
                <a:lnTo>
                  <a:pt x="13055522" y="0"/>
                </a:lnTo>
                <a:lnTo>
                  <a:pt x="13055522" y="3337640"/>
                </a:lnTo>
                <a:lnTo>
                  <a:pt x="0" y="333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09767" y="5658181"/>
            <a:ext cx="6668467" cy="3524585"/>
          </a:xfrm>
          <a:custGeom>
            <a:avLst/>
            <a:gdLst/>
            <a:ahLst/>
            <a:cxnLst/>
            <a:rect r="r" b="b" t="t" l="l"/>
            <a:pathLst>
              <a:path h="3524585" w="6668467">
                <a:moveTo>
                  <a:pt x="0" y="0"/>
                </a:moveTo>
                <a:lnTo>
                  <a:pt x="6668466" y="0"/>
                </a:lnTo>
                <a:lnTo>
                  <a:pt x="6668466" y="3524585"/>
                </a:lnTo>
                <a:lnTo>
                  <a:pt x="0" y="3524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80697" y="198981"/>
            <a:ext cx="11926607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PINN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40844" y="-91004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218604" y="-1214872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7380" y="190242"/>
            <a:ext cx="12762477" cy="104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8595" spc="-541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Result and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21930" y="-1901401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2621930" y="-297947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36137" y="1234886"/>
            <a:ext cx="12412475" cy="8869748"/>
          </a:xfrm>
          <a:custGeom>
            <a:avLst/>
            <a:gdLst/>
            <a:ahLst/>
            <a:cxnLst/>
            <a:rect r="r" b="b" t="t" l="l"/>
            <a:pathLst>
              <a:path h="8869748" w="12412475">
                <a:moveTo>
                  <a:pt x="0" y="0"/>
                </a:moveTo>
                <a:lnTo>
                  <a:pt x="12412476" y="0"/>
                </a:lnTo>
                <a:lnTo>
                  <a:pt x="12412476" y="8869748"/>
                </a:lnTo>
                <a:lnTo>
                  <a:pt x="0" y="8869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708655" cy="7649102"/>
          </a:xfrm>
          <a:custGeom>
            <a:avLst/>
            <a:gdLst/>
            <a:ahLst/>
            <a:cxnLst/>
            <a:rect r="r" b="b" t="t" l="l"/>
            <a:pathLst>
              <a:path h="7649102" w="8708655">
                <a:moveTo>
                  <a:pt x="0" y="0"/>
                </a:moveTo>
                <a:lnTo>
                  <a:pt x="8708655" y="0"/>
                </a:lnTo>
                <a:lnTo>
                  <a:pt x="8708655" y="7649102"/>
                </a:lnTo>
                <a:lnTo>
                  <a:pt x="0" y="7649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81616" y="12033"/>
            <a:ext cx="8837495" cy="7637069"/>
          </a:xfrm>
          <a:custGeom>
            <a:avLst/>
            <a:gdLst/>
            <a:ahLst/>
            <a:cxnLst/>
            <a:rect r="r" b="b" t="t" l="l"/>
            <a:pathLst>
              <a:path h="7637069" w="8837495">
                <a:moveTo>
                  <a:pt x="0" y="0"/>
                </a:moveTo>
                <a:lnTo>
                  <a:pt x="8837495" y="0"/>
                </a:lnTo>
                <a:lnTo>
                  <a:pt x="8837495" y="7637069"/>
                </a:lnTo>
                <a:lnTo>
                  <a:pt x="0" y="7637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4009" y="981208"/>
            <a:ext cx="16713991" cy="266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Poisson’s Image Editing</a:t>
            </a:r>
          </a:p>
          <a:p>
            <a:pPr algn="l">
              <a:lnSpc>
                <a:spcPts val="1002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723926" y="2415276"/>
            <a:ext cx="8484995" cy="73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8"/>
              </a:lnSpc>
            </a:pPr>
            <a:r>
              <a:rPr lang="en-US" sz="5305" spc="-33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Mathematical Foundation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108899"/>
            <a:ext cx="15566413" cy="254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Poisson image editing is based on solving the Poisson equation:</a:t>
            </a:r>
          </a:p>
          <a:p>
            <a:pPr algn="l">
              <a:lnSpc>
                <a:spcPts val="3999"/>
              </a:lnSpc>
            </a:pPr>
          </a:p>
          <a:p>
            <a:pPr algn="l"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Δf = div(v) inside the domain</a:t>
            </a:r>
          </a:p>
          <a:p>
            <a:pPr algn="l"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 = f* on the boundary</a:t>
            </a:r>
          </a:p>
          <a:p>
            <a:pPr algn="l">
              <a:lnSpc>
                <a:spcPts val="39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727825"/>
            <a:ext cx="15566413" cy="355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Where:</a:t>
            </a:r>
          </a:p>
          <a:p>
            <a:pPr algn="l"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 </a:t>
            </a:r>
            <a:r>
              <a:rPr lang="en-US" sz="39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is the unknown function (our edited image)</a:t>
            </a:r>
          </a:p>
          <a:p>
            <a:pPr algn="l"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 is the guidance vector field (gradients from source image)</a:t>
            </a:r>
          </a:p>
          <a:p>
            <a:pPr algn="l"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f* provides boundary conditions (values from target image)</a:t>
            </a:r>
          </a:p>
          <a:p>
            <a:pPr algn="l"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Δ is the Laplacian operator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665"/>
            <a:ext cx="5486435" cy="10287000"/>
            <a:chOff x="0" y="0"/>
            <a:chExt cx="7315247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7315247" cy="13716000"/>
            </a:xfrm>
            <a:prstGeom prst="rect">
              <a:avLst/>
            </a:prstGeom>
            <a:gradFill rotWithShape="true">
              <a:gsLst>
                <a:gs pos="0">
                  <a:srgbClr val="0098CF">
                    <a:alpha val="100000"/>
                  </a:srgbClr>
                </a:gs>
                <a:gs pos="25000">
                  <a:srgbClr val="B876E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75000">
                  <a:srgbClr val="B876E6">
                    <a:alpha val="100000"/>
                  </a:srgbClr>
                </a:gs>
                <a:gs pos="100000">
                  <a:srgbClr val="0097CF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91950" y="1474749"/>
            <a:ext cx="4787133" cy="6469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5"/>
              </a:lnSpc>
            </a:pPr>
            <a:r>
              <a:rPr lang="en-US" sz="11062" spc="-696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</a:t>
            </a:r>
          </a:p>
          <a:p>
            <a:pPr algn="l">
              <a:lnSpc>
                <a:spcPts val="9735"/>
              </a:lnSpc>
            </a:pPr>
          </a:p>
          <a:p>
            <a:pPr algn="l">
              <a:lnSpc>
                <a:spcPts val="9735"/>
              </a:lnSpc>
            </a:pPr>
            <a:r>
              <a:rPr lang="en-US" sz="11062" spc="-696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Core</a:t>
            </a:r>
          </a:p>
          <a:p>
            <a:pPr algn="l">
              <a:lnSpc>
                <a:spcPts val="9735"/>
              </a:lnSpc>
            </a:pPr>
          </a:p>
          <a:p>
            <a:pPr algn="l">
              <a:lnSpc>
                <a:spcPts val="9735"/>
              </a:lnSpc>
            </a:pPr>
            <a:r>
              <a:rPr lang="en-US" sz="11062" spc="-696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Principle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88110" y="1190616"/>
            <a:ext cx="2668628" cy="266862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504558" y="2186109"/>
            <a:ext cx="6716686" cy="1123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8"/>
              </a:lnSpc>
            </a:pPr>
            <a:r>
              <a:rPr lang="en-US" b="true" sz="3270" spc="-20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Copy the gradient field from your source image</a:t>
            </a:r>
          </a:p>
          <a:p>
            <a:pPr algn="ctr">
              <a:lnSpc>
                <a:spcPts val="2878"/>
              </a:lnSpc>
            </a:pPr>
            <a:r>
              <a:rPr lang="en-US" b="true" sz="3270" spc="-20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(the part you want to insert)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88110" y="4189822"/>
            <a:ext cx="2668628" cy="266862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504558" y="5121593"/>
            <a:ext cx="6820191" cy="114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8"/>
              </a:lnSpc>
            </a:pPr>
            <a:r>
              <a:rPr lang="en-US" b="true" sz="3316" spc="-20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Solve the Poisson equation to find new pixel values in the target region that match these gradients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8110" y="7185204"/>
            <a:ext cx="2668628" cy="266862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504558" y="8229318"/>
            <a:ext cx="6716686" cy="112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b="true" sz="3253" spc="-20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Ensure that the boundary conditions match the target image for seamless integration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9063" y="1190616"/>
            <a:ext cx="2668628" cy="266862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69063" y="4189822"/>
            <a:ext cx="2668628" cy="266862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9063" y="7356654"/>
            <a:ext cx="2668628" cy="2668628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>
            <a:off x="8608063" y="3940493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616781" y="726314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5910496" y="465867"/>
            <a:ext cx="3410427" cy="56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4"/>
              </a:lnSpc>
            </a:pPr>
            <a:r>
              <a:rPr lang="en-US" sz="4005" spc="-2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67003" y="465867"/>
            <a:ext cx="3410427" cy="56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4"/>
              </a:lnSpc>
            </a:pPr>
            <a:r>
              <a:rPr lang="en-US" sz="4005" spc="-2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DAGm7Zc4KWE</dc:identifier>
  <dcterms:modified xsi:type="dcterms:W3CDTF">2011-08-01T06:04:30Z</dcterms:modified>
  <cp:revision>1</cp:revision>
  <dc:title>Cyan Gradient Technology Startup Business Company Presentation</dc:title>
</cp:coreProperties>
</file>